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handoutMasterIdLst>
    <p:handoutMasterId r:id="rId8"/>
  </p:handoutMasterIdLst>
  <p:sldIdLst>
    <p:sldId id="761" r:id="rId2"/>
    <p:sldId id="1036" r:id="rId3"/>
    <p:sldId id="1038" r:id="rId4"/>
    <p:sldId id="1037" r:id="rId5"/>
    <p:sldId id="764" r:id="rId6"/>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5B5B"/>
    <a:srgbClr val="F2F1ED"/>
    <a:srgbClr val="FFFFFF"/>
    <a:srgbClr val="FEE7B7"/>
    <a:srgbClr val="FFFFF6"/>
    <a:srgbClr val="EEEF00"/>
    <a:srgbClr val="EBE600"/>
    <a:srgbClr val="061023"/>
    <a:srgbClr val="46ACFE"/>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Orta Stil 2 - Vurgu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147" autoAdjust="0"/>
    <p:restoredTop sz="94660"/>
  </p:normalViewPr>
  <p:slideViewPr>
    <p:cSldViewPr snapToGrid="0">
      <p:cViewPr varScale="1">
        <p:scale>
          <a:sx n="70" d="100"/>
          <a:sy n="70" d="100"/>
        </p:scale>
        <p:origin x="732" y="72"/>
      </p:cViewPr>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57" d="100"/>
          <a:sy n="57" d="100"/>
        </p:scale>
        <p:origin x="2808" y="4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D8A1DB8-2176-49AB-9984-C3011EB89F7A}" type="datetime1">
              <a:rPr lang="tr-TR" smtClean="0"/>
              <a:t>13.3.2023</a:t>
            </a:fld>
            <a:endParaRPr lang="tr-TR"/>
          </a:p>
        </p:txBody>
      </p:sp>
      <p:sp>
        <p:nvSpPr>
          <p:cNvPr id="4" name="Altbilgi Yer Tutucusu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321A2609-4532-4A5C-9CA8-55361E06E46D}" type="slidenum">
              <a:rPr lang="tr-TR" smtClean="0"/>
              <a:t>‹#›</a:t>
            </a:fld>
            <a:endParaRPr lang="tr-TR"/>
          </a:p>
        </p:txBody>
      </p:sp>
    </p:spTree>
    <p:extLst>
      <p:ext uri="{BB962C8B-B14F-4D97-AF65-F5344CB8AC3E}">
        <p14:creationId xmlns:p14="http://schemas.microsoft.com/office/powerpoint/2010/main" val="1657961380"/>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6C871DF-8CD2-476B-95F5-C47029236B9A}" type="datetime1">
              <a:rPr lang="tr-TR" smtClean="0"/>
              <a:t>13.3.2023</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909DE82-77A6-418B-A424-15E2BAF3E2B7}" type="slidenum">
              <a:rPr lang="tr-TR" smtClean="0"/>
              <a:t>‹#›</a:t>
            </a:fld>
            <a:endParaRPr lang="tr-TR"/>
          </a:p>
        </p:txBody>
      </p:sp>
    </p:spTree>
    <p:extLst>
      <p:ext uri="{BB962C8B-B14F-4D97-AF65-F5344CB8AC3E}">
        <p14:creationId xmlns:p14="http://schemas.microsoft.com/office/powerpoint/2010/main" val="988195516"/>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Başlık Slaydı">
    <p:spTree>
      <p:nvGrpSpPr>
        <p:cNvPr id="1" name=""/>
        <p:cNvGrpSpPr/>
        <p:nvPr/>
      </p:nvGrpSpPr>
      <p:grpSpPr>
        <a:xfrm>
          <a:off x="0" y="0"/>
          <a:ext cx="0" cy="0"/>
          <a:chOff x="0" y="0"/>
          <a:chExt cx="0" cy="0"/>
        </a:xfrm>
      </p:grpSpPr>
    </p:spTree>
    <p:extLst>
      <p:ext uri="{BB962C8B-B14F-4D97-AF65-F5344CB8AC3E}">
        <p14:creationId xmlns:p14="http://schemas.microsoft.com/office/powerpoint/2010/main" val="396479221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3_Başlık ve İçerik">
    <p:spTree>
      <p:nvGrpSpPr>
        <p:cNvPr id="1" name=""/>
        <p:cNvGrpSpPr/>
        <p:nvPr/>
      </p:nvGrpSpPr>
      <p:grpSpPr>
        <a:xfrm>
          <a:off x="0" y="0"/>
          <a:ext cx="0" cy="0"/>
          <a:chOff x="0" y="0"/>
          <a:chExt cx="0" cy="0"/>
        </a:xfrm>
      </p:grpSpPr>
    </p:spTree>
    <p:extLst>
      <p:ext uri="{BB962C8B-B14F-4D97-AF65-F5344CB8AC3E}">
        <p14:creationId xmlns:p14="http://schemas.microsoft.com/office/powerpoint/2010/main" val="2973384172"/>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Dikdörtgen 6"/>
          <p:cNvSpPr/>
          <p:nvPr userDrawn="1"/>
        </p:nvSpPr>
        <p:spPr bwMode="auto">
          <a:xfrm>
            <a:off x="-9673" y="6465114"/>
            <a:ext cx="12201671" cy="392886"/>
          </a:xfrm>
          <a:prstGeom prst="rect">
            <a:avLst/>
          </a:prstGeom>
          <a:solidFill>
            <a:srgbClr val="0070C0"/>
          </a:solidFill>
          <a:ln w="28575">
            <a:noFill/>
          </a:ln>
          <a:effectLst/>
          <a:extLst/>
        </p:spPr>
        <p:txBody>
          <a:bodyPr vert="horz" wrap="none" lIns="91440" tIns="45720" rIns="91440" bIns="45720" numCol="1" rtlCol="0" anchor="ctr" anchorCtr="0" compatLnSpc="1">
            <a:prstTxWarp prst="textNoShape">
              <a:avLst/>
            </a:prstTxWarp>
          </a:bodyPr>
          <a:lstStyle/>
          <a:p>
            <a:pPr algn="ctr"/>
            <a:endParaRPr lang="tr-TR"/>
          </a:p>
        </p:txBody>
      </p:sp>
      <p:sp>
        <p:nvSpPr>
          <p:cNvPr id="11" name="Dikdörtgen 10"/>
          <p:cNvSpPr/>
          <p:nvPr userDrawn="1"/>
        </p:nvSpPr>
        <p:spPr bwMode="auto">
          <a:xfrm>
            <a:off x="8585" y="0"/>
            <a:ext cx="12201671" cy="424537"/>
          </a:xfrm>
          <a:prstGeom prst="rect">
            <a:avLst/>
          </a:prstGeom>
          <a:solidFill>
            <a:srgbClr val="0070C0"/>
          </a:solidFill>
          <a:ln w="28575">
            <a:noFill/>
          </a:ln>
          <a:effectLst/>
          <a:extLst/>
        </p:spPr>
        <p:txBody>
          <a:bodyPr vert="horz" wrap="none" lIns="91440" tIns="45720" rIns="91440" bIns="45720" numCol="1" rtlCol="0" anchor="ctr" anchorCtr="0" compatLnSpc="1">
            <a:prstTxWarp prst="textNoShape">
              <a:avLst/>
            </a:prstTxWarp>
          </a:bodyPr>
          <a:lstStyle/>
          <a:p>
            <a:pPr algn="ctr"/>
            <a:endParaRPr lang="tr-TR"/>
          </a:p>
        </p:txBody>
      </p:sp>
      <p:sp>
        <p:nvSpPr>
          <p:cNvPr id="8" name="Dikdörtgen 7"/>
          <p:cNvSpPr/>
          <p:nvPr userDrawn="1"/>
        </p:nvSpPr>
        <p:spPr>
          <a:xfrm>
            <a:off x="0" y="6507668"/>
            <a:ext cx="12210256" cy="307777"/>
          </a:xfrm>
          <a:prstGeom prst="rect">
            <a:avLst/>
          </a:prstGeom>
        </p:spPr>
        <p:txBody>
          <a:bodyPr wrap="square">
            <a:spAutoFit/>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altLang="tr-TR" sz="1400" b="1" dirty="0" smtClean="0">
                <a:solidFill>
                  <a:schemeClr val="bg1"/>
                </a:solidFill>
                <a:latin typeface="Arial" panose="020B0604020202020204" pitchFamily="34" charset="0"/>
              </a:rPr>
              <a:t>Adli Bilişim Uygulamaları</a:t>
            </a:r>
            <a:endParaRPr lang="tr-TR" sz="1400" dirty="0">
              <a:solidFill>
                <a:schemeClr val="bg1"/>
              </a:solidFill>
              <a:latin typeface="+mn-lt"/>
            </a:endParaRPr>
          </a:p>
        </p:txBody>
      </p:sp>
      <p:sp>
        <p:nvSpPr>
          <p:cNvPr id="13" name="Dikdörtgen 12"/>
          <p:cNvSpPr/>
          <p:nvPr userDrawn="1"/>
        </p:nvSpPr>
        <p:spPr>
          <a:xfrm>
            <a:off x="-9674" y="27602"/>
            <a:ext cx="12201671" cy="369332"/>
          </a:xfrm>
          <a:prstGeom prst="rect">
            <a:avLst/>
          </a:prstGeom>
        </p:spPr>
        <p:txBody>
          <a:bodyPr wrap="square">
            <a:spAutoFit/>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tr-TR" altLang="tr-TR" sz="1800" b="1" dirty="0" smtClean="0">
                <a:solidFill>
                  <a:schemeClr val="bg1"/>
                </a:solidFill>
                <a:latin typeface="Arial" panose="020B0604020202020204" pitchFamily="34" charset="0"/>
              </a:rPr>
              <a:t>Adli Bilişim Uygulamaları</a:t>
            </a:r>
            <a:endParaRPr lang="tr-TR" sz="1800" dirty="0">
              <a:solidFill>
                <a:schemeClr val="bg1"/>
              </a:solidFill>
              <a:latin typeface="+mn-lt"/>
            </a:endParaRPr>
          </a:p>
        </p:txBody>
      </p:sp>
    </p:spTree>
    <p:extLst>
      <p:ext uri="{BB962C8B-B14F-4D97-AF65-F5344CB8AC3E}">
        <p14:creationId xmlns:p14="http://schemas.microsoft.com/office/powerpoint/2010/main" val="2081591994"/>
      </p:ext>
    </p:extLst>
  </p:cSld>
  <p:clrMap bg1="lt1" tx1="dk1" bg2="lt2" tx2="dk2" accent1="accent1" accent2="accent2" accent3="accent3" accent4="accent4" accent5="accent5" accent6="accent6" hlink="hlink" folHlink="folHlink"/>
  <p:sldLayoutIdLst>
    <p:sldLayoutId id="2147483651" r:id="rId1"/>
    <p:sldLayoutId id="2147483652" r:id="rId2"/>
  </p:sldLayoutIdLst>
  <p:timing>
    <p:tnLst>
      <p:par>
        <p:cTn id="1" dur="indefinite" restart="never" nodeType="tmRoot"/>
      </p:par>
    </p:tnLst>
  </p:timing>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Yuvarlatılmış Dikdörtgen 1"/>
          <p:cNvSpPr/>
          <p:nvPr/>
        </p:nvSpPr>
        <p:spPr>
          <a:xfrm>
            <a:off x="163774" y="818865"/>
            <a:ext cx="11750722" cy="5227093"/>
          </a:xfrm>
          <a:prstGeom prst="roundRect">
            <a:avLst>
              <a:gd name="adj" fmla="val 5902"/>
            </a:avLst>
          </a:prstGeom>
          <a:solidFill>
            <a:srgbClr val="B9ED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dirty="0"/>
          </a:p>
        </p:txBody>
      </p:sp>
      <p:sp>
        <p:nvSpPr>
          <p:cNvPr id="3" name="Unvan 1"/>
          <p:cNvSpPr txBox="1">
            <a:spLocks/>
          </p:cNvSpPr>
          <p:nvPr/>
        </p:nvSpPr>
        <p:spPr>
          <a:xfrm>
            <a:off x="163774" y="1733267"/>
            <a:ext cx="11750722" cy="3084394"/>
          </a:xfrm>
          <a:prstGeom prst="rect">
            <a:avLst/>
          </a:prstGeom>
        </p:spPr>
        <p:txBody>
          <a:bodyPr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tr-TR" sz="4000" b="1" dirty="0" smtClean="0">
                <a:solidFill>
                  <a:srgbClr val="FF0000"/>
                </a:solidFill>
                <a:effectLst>
                  <a:outerShdw blurRad="38100" dist="38100" dir="2700000" algn="tl">
                    <a:srgbClr val="000000">
                      <a:alpha val="43137"/>
                    </a:srgbClr>
                  </a:outerShdw>
                </a:effectLst>
                <a:latin typeface="+mn-lt"/>
              </a:rPr>
              <a:t>Konu: </a:t>
            </a:r>
          </a:p>
          <a:p>
            <a:r>
              <a:rPr lang="tr-TR" sz="3600" b="1" dirty="0" smtClean="0">
                <a:solidFill>
                  <a:srgbClr val="FF0000"/>
                </a:solidFill>
                <a:effectLst>
                  <a:outerShdw blurRad="38100" dist="38100" dir="2700000" algn="tl">
                    <a:srgbClr val="000000">
                      <a:alpha val="43137"/>
                    </a:srgbClr>
                  </a:outerShdw>
                </a:effectLst>
                <a:latin typeface="+mn-lt"/>
              </a:rPr>
              <a:t>Adli Biyoloji</a:t>
            </a:r>
          </a:p>
          <a:p>
            <a:endParaRPr lang="tr-TR" sz="5400" b="1" dirty="0">
              <a:solidFill>
                <a:srgbClr val="FF0000"/>
              </a:solidFill>
              <a:effectLst>
                <a:outerShdw blurRad="38100" dist="38100" dir="2700000" algn="tl">
                  <a:srgbClr val="000000">
                    <a:alpha val="43137"/>
                  </a:srgbClr>
                </a:outerShdw>
              </a:effectLst>
              <a:latin typeface="+mn-lt"/>
            </a:endParaRPr>
          </a:p>
          <a:p>
            <a:r>
              <a:rPr lang="tr-TR" sz="4000" b="1" dirty="0" smtClean="0">
                <a:solidFill>
                  <a:srgbClr val="FF0000"/>
                </a:solidFill>
                <a:effectLst>
                  <a:outerShdw blurRad="38100" dist="38100" dir="2700000" algn="tl">
                    <a:srgbClr val="000000">
                      <a:alpha val="43137"/>
                    </a:srgbClr>
                  </a:outerShdw>
                </a:effectLst>
                <a:latin typeface="+mn-lt"/>
              </a:rPr>
              <a:t>Hazırlayan:</a:t>
            </a:r>
          </a:p>
          <a:p>
            <a:r>
              <a:rPr lang="tr-TR" sz="3600" b="1" dirty="0" err="1" smtClean="0">
                <a:solidFill>
                  <a:srgbClr val="FF0000"/>
                </a:solidFill>
                <a:effectLst>
                  <a:outerShdw blurRad="38100" dist="38100" dir="2700000" algn="tl">
                    <a:srgbClr val="000000">
                      <a:alpha val="43137"/>
                    </a:srgbClr>
                  </a:outerShdw>
                </a:effectLst>
                <a:latin typeface="+mn-lt"/>
              </a:rPr>
              <a:t>aaaaaaaaaaaaaa</a:t>
            </a:r>
            <a:endParaRPr lang="tr-TR" sz="3600" b="1" dirty="0">
              <a:solidFill>
                <a:srgbClr val="FF0000"/>
              </a:solidFill>
              <a:effectLst>
                <a:outerShdw blurRad="38100" dist="38100" dir="2700000" algn="tl">
                  <a:srgbClr val="000000">
                    <a:alpha val="43137"/>
                  </a:srgbClr>
                </a:outerShdw>
              </a:effectLst>
              <a:latin typeface="+mn-lt"/>
            </a:endParaRPr>
          </a:p>
        </p:txBody>
      </p:sp>
    </p:spTree>
    <p:extLst>
      <p:ext uri="{BB962C8B-B14F-4D97-AF65-F5344CB8AC3E}">
        <p14:creationId xmlns:p14="http://schemas.microsoft.com/office/powerpoint/2010/main" val="8173447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300251" y="1218319"/>
            <a:ext cx="11646910" cy="3970318"/>
          </a:xfrm>
          <a:prstGeom prst="rect">
            <a:avLst/>
          </a:prstGeom>
        </p:spPr>
        <p:txBody>
          <a:bodyPr wrap="square">
            <a:spAutoFit/>
          </a:bodyPr>
          <a:lstStyle/>
          <a:p>
            <a:pPr algn="just"/>
            <a:r>
              <a:rPr lang="tr-TR" sz="2800" dirty="0"/>
              <a:t>Mesela, çok duygusal bir hamilelik geçiren annenin bebeği daha duygusal olmaktadır. Veya gebelikte depresyon geçirmiş ve bunun tedavisini almamış kişilerin bebeklerinde, doğumdan sonra aşırı huysuzluk ve huzursuzluk hali görülebilmektedir.</a:t>
            </a:r>
            <a:endParaRPr lang="tr-TR" sz="2800" dirty="0" smtClean="0"/>
          </a:p>
          <a:p>
            <a:pPr algn="just"/>
            <a:endParaRPr lang="tr-TR" sz="2800" dirty="0"/>
          </a:p>
          <a:p>
            <a:pPr algn="just"/>
            <a:r>
              <a:rPr lang="tr-TR" sz="2800" dirty="0" smtClean="0"/>
              <a:t>Ailelerden </a:t>
            </a:r>
            <a:r>
              <a:rPr lang="tr-TR" sz="2800" dirty="0"/>
              <a:t>geçen genler (kalıtımsal) çözülmesi en fazla zaman alan ve bazı hastalıklar konusunda yön göstericiler olmaktadır. Aynı ailenin çocuğu olan iki kardeşin farklı yapılarda olması, hangisinin anne veya babasından aldığı geni taşıdığı oldukça karmaşık bir konudur. </a:t>
            </a:r>
          </a:p>
        </p:txBody>
      </p:sp>
      <p:sp>
        <p:nvSpPr>
          <p:cNvPr id="4" name="Dikdörtgen 3"/>
          <p:cNvSpPr/>
          <p:nvPr/>
        </p:nvSpPr>
        <p:spPr>
          <a:xfrm>
            <a:off x="0" y="633544"/>
            <a:ext cx="12191999" cy="584775"/>
          </a:xfrm>
          <a:prstGeom prst="rect">
            <a:avLst/>
          </a:prstGeom>
        </p:spPr>
        <p:txBody>
          <a:bodyPr wrap="square">
            <a:spAutoFit/>
          </a:bodyPr>
          <a:lstStyle/>
          <a:p>
            <a:pPr algn="ctr"/>
            <a:r>
              <a:rPr lang="tr-TR" sz="3200" b="1" dirty="0">
                <a:solidFill>
                  <a:srgbClr val="FF0000"/>
                </a:solidFill>
                <a:effectLst>
                  <a:outerShdw blurRad="38100" dist="38100" dir="2700000" algn="tl">
                    <a:srgbClr val="000000">
                      <a:alpha val="43137"/>
                    </a:srgbClr>
                  </a:outerShdw>
                </a:effectLst>
              </a:rPr>
              <a:t>Adli Biyoloji</a:t>
            </a:r>
            <a:endParaRPr lang="tr-TR" sz="3200" b="1"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41423567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300251" y="1218319"/>
            <a:ext cx="11646910" cy="3970318"/>
          </a:xfrm>
          <a:prstGeom prst="rect">
            <a:avLst/>
          </a:prstGeom>
        </p:spPr>
        <p:txBody>
          <a:bodyPr wrap="square">
            <a:spAutoFit/>
          </a:bodyPr>
          <a:lstStyle/>
          <a:p>
            <a:pPr algn="just"/>
            <a:r>
              <a:rPr lang="tr-TR" sz="2800" dirty="0"/>
              <a:t>Mesela, çok duygusal bir hamilelik geçiren annenin bebeği daha duygusal olmaktadır. Veya gebelikte depresyon geçirmiş ve bunun tedavisini almamış kişilerin bebeklerinde, doğumdan sonra aşırı huysuzluk ve huzursuzluk hali görülebilmektedir.</a:t>
            </a:r>
            <a:endParaRPr lang="tr-TR" sz="2800" dirty="0" smtClean="0"/>
          </a:p>
          <a:p>
            <a:pPr algn="just"/>
            <a:endParaRPr lang="tr-TR" sz="2800" dirty="0"/>
          </a:p>
          <a:p>
            <a:pPr algn="just"/>
            <a:r>
              <a:rPr lang="tr-TR" sz="2800" dirty="0" smtClean="0"/>
              <a:t>Ailelerden </a:t>
            </a:r>
            <a:r>
              <a:rPr lang="tr-TR" sz="2800" dirty="0"/>
              <a:t>geçen genler (kalıtımsal) çözülmesi en fazla zaman alan ve bazı hastalıklar konusunda yön göstericiler olmaktadır. Aynı ailenin çocuğu olan iki kardeşin farklı yapılarda olması, hangisinin anne veya babasından aldığı geni taşıdığı oldukça karmaşık bir konudur. </a:t>
            </a:r>
          </a:p>
        </p:txBody>
      </p:sp>
      <p:sp>
        <p:nvSpPr>
          <p:cNvPr id="4" name="Dikdörtgen 3"/>
          <p:cNvSpPr/>
          <p:nvPr/>
        </p:nvSpPr>
        <p:spPr>
          <a:xfrm>
            <a:off x="0" y="633544"/>
            <a:ext cx="12191999" cy="584775"/>
          </a:xfrm>
          <a:prstGeom prst="rect">
            <a:avLst/>
          </a:prstGeom>
        </p:spPr>
        <p:txBody>
          <a:bodyPr wrap="square">
            <a:spAutoFit/>
          </a:bodyPr>
          <a:lstStyle/>
          <a:p>
            <a:pPr algn="ctr"/>
            <a:r>
              <a:rPr lang="tr-TR" sz="3200" b="1" dirty="0">
                <a:solidFill>
                  <a:srgbClr val="FF0000"/>
                </a:solidFill>
                <a:effectLst>
                  <a:outerShdw blurRad="38100" dist="38100" dir="2700000" algn="tl">
                    <a:srgbClr val="000000">
                      <a:alpha val="43137"/>
                    </a:srgbClr>
                  </a:outerShdw>
                </a:effectLst>
              </a:rPr>
              <a:t>Adli Biyoloji</a:t>
            </a:r>
            <a:endParaRPr lang="tr-TR" sz="3200" b="1" dirty="0">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035766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379507" y="699704"/>
            <a:ext cx="11540358" cy="954107"/>
          </a:xfrm>
          <a:prstGeom prst="rect">
            <a:avLst/>
          </a:prstGeom>
        </p:spPr>
        <p:txBody>
          <a:bodyPr wrap="square">
            <a:spAutoFit/>
          </a:bodyPr>
          <a:lstStyle/>
          <a:p>
            <a:pPr algn="just"/>
            <a:r>
              <a:rPr lang="tr-TR" sz="2800" dirty="0"/>
              <a:t>Birçok hücre birlikte dokuyu, birçok doku bir araya gelerek bir organı ve birçok organ birlikte bir sistem oluşturur.</a:t>
            </a:r>
          </a:p>
        </p:txBody>
      </p:sp>
      <p:pic>
        <p:nvPicPr>
          <p:cNvPr id="4" name="Resim 3"/>
          <p:cNvPicPr>
            <a:picLocks noChangeAspect="1"/>
          </p:cNvPicPr>
          <p:nvPr/>
        </p:nvPicPr>
        <p:blipFill>
          <a:blip r:embed="rId2"/>
          <a:stretch>
            <a:fillRect/>
          </a:stretch>
        </p:blipFill>
        <p:spPr>
          <a:xfrm>
            <a:off x="2420130" y="1653811"/>
            <a:ext cx="7013098" cy="4173199"/>
          </a:xfrm>
          <a:prstGeom prst="rect">
            <a:avLst/>
          </a:prstGeom>
        </p:spPr>
      </p:pic>
      <p:sp>
        <p:nvSpPr>
          <p:cNvPr id="5" name="Dikdörtgen 4"/>
          <p:cNvSpPr/>
          <p:nvPr/>
        </p:nvSpPr>
        <p:spPr>
          <a:xfrm>
            <a:off x="3602674" y="5936776"/>
            <a:ext cx="5094023" cy="523220"/>
          </a:xfrm>
          <a:prstGeom prst="rect">
            <a:avLst/>
          </a:prstGeom>
        </p:spPr>
        <p:txBody>
          <a:bodyPr wrap="none">
            <a:spAutoFit/>
          </a:bodyPr>
          <a:lstStyle/>
          <a:p>
            <a:r>
              <a:rPr lang="tr-TR" sz="2800" dirty="0" smtClean="0"/>
              <a:t>Şekil. Birçok </a:t>
            </a:r>
            <a:r>
              <a:rPr lang="tr-TR" sz="2800" dirty="0"/>
              <a:t>hücre birlikte dokuyu</a:t>
            </a:r>
          </a:p>
        </p:txBody>
      </p:sp>
    </p:spTree>
    <p:extLst>
      <p:ext uri="{BB962C8B-B14F-4D97-AF65-F5344CB8AC3E}">
        <p14:creationId xmlns:p14="http://schemas.microsoft.com/office/powerpoint/2010/main" val="16529845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300251" y="1081977"/>
            <a:ext cx="11709779" cy="4524315"/>
          </a:xfrm>
          <a:prstGeom prst="rect">
            <a:avLst/>
          </a:prstGeom>
        </p:spPr>
        <p:txBody>
          <a:bodyPr wrap="square">
            <a:spAutoFit/>
          </a:bodyPr>
          <a:lstStyle/>
          <a:p>
            <a:r>
              <a:rPr lang="tr-TR" dirty="0"/>
              <a:t>https://www.guneserturk.com/asiri-terleme-hiperhidroz/</a:t>
            </a:r>
          </a:p>
          <a:p>
            <a:r>
              <a:rPr lang="tr-TR" dirty="0" smtClean="0"/>
              <a:t>https</a:t>
            </a:r>
            <a:r>
              <a:rPr lang="tr-TR" dirty="0"/>
              <a:t>://www.zencefilgiller.com/idrar-renkleri-ne-anlama-gelir</a:t>
            </a:r>
          </a:p>
          <a:p>
            <a:r>
              <a:rPr lang="tr-TR" dirty="0" smtClean="0"/>
              <a:t>https</a:t>
            </a:r>
            <a:r>
              <a:rPr lang="tr-TR" dirty="0"/>
              <a:t>://www.antteknik.com/tr/urunler/?p=axis-supranova-x-ray-fotoelektron-spektrometreler-xps</a:t>
            </a:r>
          </a:p>
          <a:p>
            <a:r>
              <a:rPr lang="tr-TR" dirty="0" smtClean="0"/>
              <a:t>https</a:t>
            </a:r>
            <a:r>
              <a:rPr lang="tr-TR" dirty="0"/>
              <a:t>://www.egitimveiletisimnasil.com/organik-ve-inorganik-maddeler-arasindaki-farklar/</a:t>
            </a:r>
          </a:p>
          <a:p>
            <a:r>
              <a:rPr lang="tr-TR" dirty="0" smtClean="0"/>
              <a:t>https</a:t>
            </a:r>
            <a:r>
              <a:rPr lang="tr-TR" dirty="0"/>
              <a:t>://biplatformu.com/bilimteknoloji/suclu-kim-luminol/</a:t>
            </a:r>
          </a:p>
          <a:p>
            <a:r>
              <a:rPr lang="tr-TR" dirty="0" smtClean="0"/>
              <a:t>https</a:t>
            </a:r>
            <a:r>
              <a:rPr lang="tr-TR" dirty="0"/>
              <a:t>://evrimagaci.org/kromatografi-nedir-ve-hangi-alanlarda-kullanilir-farkli-kromatografi-teknikleri-nelerdir-9897</a:t>
            </a:r>
          </a:p>
          <a:p>
            <a:r>
              <a:rPr lang="tr-TR" dirty="0" smtClean="0"/>
              <a:t>https</a:t>
            </a:r>
            <a:r>
              <a:rPr lang="tr-TR" dirty="0"/>
              <a:t>://www.labcompare.com/Spectroscopy/413-Spectrometers-by-Wavelength-Range/</a:t>
            </a:r>
          </a:p>
          <a:p>
            <a:r>
              <a:rPr lang="tr-TR" dirty="0" smtClean="0"/>
              <a:t>https</a:t>
            </a:r>
            <a:r>
              <a:rPr lang="tr-TR" dirty="0"/>
              <a:t>://www.sanayimalzemeleri.com/biyolojik-monokuler-mikroskop-1600x</a:t>
            </a:r>
          </a:p>
          <a:p>
            <a:r>
              <a:rPr lang="tr-TR" dirty="0" smtClean="0"/>
              <a:t>https</a:t>
            </a:r>
            <a:r>
              <a:rPr lang="tr-TR" dirty="0"/>
              <a:t>://www.heighpubs.org/jfsr/jfsr-aid1024.php</a:t>
            </a:r>
          </a:p>
          <a:p>
            <a:r>
              <a:rPr lang="tr-TR" dirty="0" smtClean="0"/>
              <a:t>https</a:t>
            </a:r>
            <a:r>
              <a:rPr lang="tr-TR" dirty="0"/>
              <a:t>://www.healthline.com/health/multiple-sclerosis/blood-tests</a:t>
            </a:r>
          </a:p>
          <a:p>
            <a:r>
              <a:rPr lang="tr-TR" dirty="0" smtClean="0"/>
              <a:t>https</a:t>
            </a:r>
            <a:r>
              <a:rPr lang="tr-TR" dirty="0"/>
              <a:t>://dentowesome.in/2020/07/19/haemoglobin/</a:t>
            </a:r>
          </a:p>
          <a:p>
            <a:r>
              <a:rPr lang="tr-TR" dirty="0"/>
              <a:t>https://biologydictionary.net/white-blood-cell/</a:t>
            </a:r>
          </a:p>
          <a:p>
            <a:r>
              <a:rPr lang="tr-TR" dirty="0"/>
              <a:t>https://worldofmedicalsaviours.com/serum-vs-plasma/</a:t>
            </a:r>
          </a:p>
          <a:p>
            <a:r>
              <a:rPr lang="tr-TR" dirty="0"/>
              <a:t>https://www.genome.gov/genetics-glossary/Enzyme</a:t>
            </a:r>
          </a:p>
          <a:p>
            <a:r>
              <a:rPr lang="tr-TR" dirty="0" smtClean="0"/>
              <a:t>https</a:t>
            </a:r>
            <a:r>
              <a:rPr lang="tr-TR" dirty="0"/>
              <a:t>://slideplayer.com/slide/7924097/</a:t>
            </a:r>
          </a:p>
          <a:p>
            <a:r>
              <a:rPr lang="tr-TR" dirty="0" smtClean="0"/>
              <a:t>https</a:t>
            </a:r>
            <a:r>
              <a:rPr lang="tr-TR" dirty="0"/>
              <a:t>://santesistem.com/v1.1/2019/04/06/uv-1280-uv-vis-spektrofotometre/</a:t>
            </a:r>
          </a:p>
        </p:txBody>
      </p:sp>
      <p:sp>
        <p:nvSpPr>
          <p:cNvPr id="5" name="Unvan 1"/>
          <p:cNvSpPr>
            <a:spLocks noGrp="1"/>
          </p:cNvSpPr>
          <p:nvPr>
            <p:ph type="title" idx="4294967295"/>
          </p:nvPr>
        </p:nvSpPr>
        <p:spPr>
          <a:xfrm>
            <a:off x="520172" y="569843"/>
            <a:ext cx="10515600" cy="371854"/>
          </a:xfrm>
          <a:prstGeom prst="rect">
            <a:avLst/>
          </a:prstGeom>
        </p:spPr>
        <p:txBody>
          <a:bodyPr>
            <a:noAutofit/>
          </a:bodyPr>
          <a:lstStyle/>
          <a:p>
            <a:pPr algn="ctr"/>
            <a:r>
              <a:rPr lang="tr-TR" sz="2800" b="1" dirty="0" smtClean="0">
                <a:solidFill>
                  <a:schemeClr val="bg1"/>
                </a:solidFill>
                <a:latin typeface="+mn-lt"/>
                <a:cs typeface="Times New Roman" panose="02020603050405020304" pitchFamily="18" charset="0"/>
              </a:rPr>
              <a:t>Kaynakça</a:t>
            </a:r>
            <a:endParaRPr lang="tr-TR" sz="2800" b="1" dirty="0">
              <a:solidFill>
                <a:schemeClr val="bg1"/>
              </a:solidFill>
              <a:latin typeface="+mn-lt"/>
              <a:cs typeface="Times New Roman" panose="02020603050405020304" pitchFamily="18" charset="0"/>
            </a:endParaRPr>
          </a:p>
        </p:txBody>
      </p:sp>
    </p:spTree>
    <p:extLst>
      <p:ext uri="{BB962C8B-B14F-4D97-AF65-F5344CB8AC3E}">
        <p14:creationId xmlns:p14="http://schemas.microsoft.com/office/powerpoint/2010/main" val="270067869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11574</TotalTime>
  <Words>245</Words>
  <Application>Microsoft Office PowerPoint</Application>
  <PresentationFormat>Geniş ekran</PresentationFormat>
  <Paragraphs>32</Paragraphs>
  <Slides>5</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5</vt:i4>
      </vt:variant>
    </vt:vector>
  </HeadingPairs>
  <TitlesOfParts>
    <vt:vector size="9" baseType="lpstr">
      <vt:lpstr>Arial</vt:lpstr>
      <vt:lpstr>Calibri</vt:lpstr>
      <vt:lpstr>Times New Roman</vt:lpstr>
      <vt:lpstr>Office Teması</vt:lpstr>
      <vt:lpstr>PowerPoint Sunusu</vt:lpstr>
      <vt:lpstr>PowerPoint Sunusu</vt:lpstr>
      <vt:lpstr>PowerPoint Sunusu</vt:lpstr>
      <vt:lpstr>PowerPoint Sunusu</vt:lpstr>
      <vt:lpstr>Kaynakça</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Web 3.0 ve Metaverse Dünyası</dc:title>
  <dc:creator>Dr.Hcakir</dc:creator>
  <cp:lastModifiedBy>Dr.Hcakir</cp:lastModifiedBy>
  <cp:revision>615</cp:revision>
  <dcterms:created xsi:type="dcterms:W3CDTF">2022-03-19T10:06:43Z</dcterms:created>
  <dcterms:modified xsi:type="dcterms:W3CDTF">2023-03-13T20:04:49Z</dcterms:modified>
</cp:coreProperties>
</file>